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2"/>
  </p:notesMasterIdLst>
  <p:handoutMasterIdLst>
    <p:handoutMasterId r:id="rId23"/>
  </p:handoutMasterIdLst>
  <p:sldIdLst>
    <p:sldId id="1779" r:id="rId7"/>
    <p:sldId id="739" r:id="rId8"/>
    <p:sldId id="1796" r:id="rId9"/>
    <p:sldId id="1782" r:id="rId10"/>
    <p:sldId id="1802" r:id="rId11"/>
    <p:sldId id="1824" r:id="rId12"/>
    <p:sldId id="1825" r:id="rId13"/>
    <p:sldId id="1827" r:id="rId14"/>
    <p:sldId id="1828" r:id="rId15"/>
    <p:sldId id="1829" r:id="rId16"/>
    <p:sldId id="1830" r:id="rId17"/>
    <p:sldId id="1831" r:id="rId18"/>
    <p:sldId id="1823" r:id="rId19"/>
    <p:sldId id="1784" r:id="rId20"/>
    <p:sldId id="680" r:id="rId21"/>
  </p:sldIdLst>
  <p:sldSz cx="12196763" cy="6858000"/>
  <p:notesSz cx="6805613" cy="9939338"/>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374154"/>
    <a:srgbClr val="FFFFFF"/>
    <a:srgbClr val="00FA00"/>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6291" autoAdjust="0"/>
  </p:normalViewPr>
  <p:slideViewPr>
    <p:cSldViewPr showGuides="1">
      <p:cViewPr>
        <p:scale>
          <a:sx n="109" d="100"/>
          <a:sy n="109" d="100"/>
        </p:scale>
        <p:origin x="568" y="480"/>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2022/11/6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4</a:t>
            </a:fld>
            <a:endParaRPr lang="zh-CN" altLang="en-US"/>
          </a:p>
        </p:txBody>
      </p:sp>
    </p:spTree>
    <p:extLst>
      <p:ext uri="{BB962C8B-B14F-4D97-AF65-F5344CB8AC3E}">
        <p14:creationId xmlns:p14="http://schemas.microsoft.com/office/powerpoint/2010/main" val="391962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5</a:t>
            </a:fld>
            <a:endParaRPr lang="zh-CN" altLang="en-US"/>
          </a:p>
        </p:txBody>
      </p:sp>
    </p:spTree>
    <p:extLst>
      <p:ext uri="{BB962C8B-B14F-4D97-AF65-F5344CB8AC3E}">
        <p14:creationId xmlns:p14="http://schemas.microsoft.com/office/powerpoint/2010/main" val="893809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178669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82121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3091129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9</a:t>
            </a:fld>
            <a:endParaRPr lang="zh-CN" altLang="en-US"/>
          </a:p>
        </p:txBody>
      </p:sp>
    </p:spTree>
    <p:extLst>
      <p:ext uri="{BB962C8B-B14F-4D97-AF65-F5344CB8AC3E}">
        <p14:creationId xmlns:p14="http://schemas.microsoft.com/office/powerpoint/2010/main" val="161395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10</a:t>
            </a:fld>
            <a:endParaRPr lang="zh-CN" altLang="en-US"/>
          </a:p>
        </p:txBody>
      </p:sp>
    </p:spTree>
    <p:extLst>
      <p:ext uri="{BB962C8B-B14F-4D97-AF65-F5344CB8AC3E}">
        <p14:creationId xmlns:p14="http://schemas.microsoft.com/office/powerpoint/2010/main" val="245445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11</a:t>
            </a:fld>
            <a:endParaRPr lang="zh-CN" altLang="en-US"/>
          </a:p>
        </p:txBody>
      </p:sp>
    </p:spTree>
    <p:extLst>
      <p:ext uri="{BB962C8B-B14F-4D97-AF65-F5344CB8AC3E}">
        <p14:creationId xmlns:p14="http://schemas.microsoft.com/office/powerpoint/2010/main" val="384705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15</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15</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1345853" y="3896673"/>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765" y="3896673"/>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772816"/>
            <a:ext cx="8856984" cy="187220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a:solidFill>
                  <a:schemeClr val="bg1"/>
                </a:solidFill>
                <a:latin typeface="Microsoft YaHei" panose="020B0503020204020204" pitchFamily="34" charset="-122"/>
                <a:ea typeface="Microsoft YaHei" panose="020B0503020204020204" pitchFamily="34" charset="-122"/>
              </a:rPr>
              <a:t>流水并行</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
        <p:nvSpPr>
          <p:cNvPr id="9" name="标题 1">
            <a:extLst>
              <a:ext uri="{FF2B5EF4-FFF2-40B4-BE49-F238E27FC236}">
                <a16:creationId xmlns:a16="http://schemas.microsoft.com/office/drawing/2014/main" id="{46C51324-6D48-9C49-B697-EFF54DF74901}"/>
              </a:ext>
            </a:extLst>
          </p:cNvPr>
          <p:cNvSpPr txBox="1">
            <a:spLocks/>
          </p:cNvSpPr>
          <p:nvPr/>
        </p:nvSpPr>
        <p:spPr>
          <a:xfrm>
            <a:off x="337741" y="692696"/>
            <a:ext cx="5976664" cy="953563"/>
          </a:xfrm>
          <a:prstGeom prst="rect">
            <a:avLst/>
          </a:prstGeom>
          <a:no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pPr algn="dist"/>
            <a:r>
              <a:rPr lang="zh-CN" altLang="en-US" sz="6600" kern="0">
                <a:solidFill>
                  <a:schemeClr val="bg1"/>
                </a:solidFill>
                <a:latin typeface="Microsoft YaHei" panose="020B0503020204020204" pitchFamily="34" charset="-122"/>
                <a:ea typeface="Microsoft YaHei" panose="020B0503020204020204" pitchFamily="34" charset="-122"/>
              </a:rPr>
              <a:t>分布式训练</a:t>
            </a:r>
            <a:r>
              <a:rPr lang="zh-CN" altLang="en-US" sz="4000" kern="0">
                <a:solidFill>
                  <a:schemeClr val="bg1"/>
                </a:solidFill>
                <a:latin typeface="Microsoft YaHei" panose="020B0503020204020204" pitchFamily="34" charset="-122"/>
                <a:ea typeface="Microsoft YaHei" panose="020B0503020204020204" pitchFamily="34" charset="-122"/>
              </a:rPr>
              <a:t>系列</a:t>
            </a:r>
            <a:endParaRPr lang="zh-CN" altLang="en-US" sz="6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Mode</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并行的模式</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5" name="矩形 4">
            <a:extLst>
              <a:ext uri="{FF2B5EF4-FFF2-40B4-BE49-F238E27FC236}">
                <a16:creationId xmlns:a16="http://schemas.microsoft.com/office/drawing/2014/main" id="{210E587B-4A23-A647-8065-ADA8CECF3999}"/>
              </a:ext>
            </a:extLst>
          </p:cNvPr>
          <p:cNvSpPr/>
          <p:nvPr/>
        </p:nvSpPr>
        <p:spPr>
          <a:xfrm>
            <a:off x="985812" y="1412776"/>
            <a:ext cx="992579"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rPr>
              <a:t>F-then-B</a:t>
            </a:r>
            <a:endParaRPr lang="zh-CN" altLang="en-US" dirty="0">
              <a:solidFill>
                <a:schemeClr val="bg1"/>
              </a:solidFill>
              <a:latin typeface="Gill Sans MT" panose="020B0502020104020203" pitchFamily="34" charset="0"/>
            </a:endParaRPr>
          </a:p>
        </p:txBody>
      </p:sp>
      <p:sp>
        <p:nvSpPr>
          <p:cNvPr id="9" name="矩形 8">
            <a:extLst>
              <a:ext uri="{FF2B5EF4-FFF2-40B4-BE49-F238E27FC236}">
                <a16:creationId xmlns:a16="http://schemas.microsoft.com/office/drawing/2014/main" id="{196D2DD8-103F-B547-A988-5AA632BA6F56}"/>
              </a:ext>
            </a:extLst>
          </p:cNvPr>
          <p:cNvSpPr/>
          <p:nvPr/>
        </p:nvSpPr>
        <p:spPr>
          <a:xfrm>
            <a:off x="985813" y="3731652"/>
            <a:ext cx="992579" cy="369332"/>
          </a:xfrm>
          <a:prstGeom prst="rect">
            <a:avLst/>
          </a:prstGeom>
          <a:solidFill>
            <a:srgbClr val="C00000"/>
          </a:solidFill>
        </p:spPr>
        <p:txBody>
          <a:bodyPr wrap="square">
            <a:spAutoFit/>
          </a:bodyPr>
          <a:lstStyle/>
          <a:p>
            <a:pPr algn="ctr"/>
            <a:r>
              <a:rPr lang="en-US" altLang="zh-CN" dirty="0">
                <a:solidFill>
                  <a:schemeClr val="bg1"/>
                </a:solidFill>
              </a:rPr>
              <a:t>1F1B</a:t>
            </a:r>
            <a:endParaRPr lang="zh-CN" altLang="en-US" dirty="0">
              <a:solidFill>
                <a:schemeClr val="bg1"/>
              </a:solidFill>
              <a:latin typeface="Gill Sans MT" panose="020B0502020104020203" pitchFamily="34" charset="0"/>
            </a:endParaRPr>
          </a:p>
        </p:txBody>
      </p:sp>
      <p:pic>
        <p:nvPicPr>
          <p:cNvPr id="6" name="图片 5">
            <a:extLst>
              <a:ext uri="{FF2B5EF4-FFF2-40B4-BE49-F238E27FC236}">
                <a16:creationId xmlns:a16="http://schemas.microsoft.com/office/drawing/2014/main" id="{AFAB84AC-B320-4C44-82F7-00DCE9A21DA8}"/>
              </a:ext>
            </a:extLst>
          </p:cNvPr>
          <p:cNvPicPr>
            <a:picLocks noChangeAspect="1"/>
          </p:cNvPicPr>
          <p:nvPr/>
        </p:nvPicPr>
        <p:blipFill>
          <a:blip r:embed="rId3"/>
          <a:stretch>
            <a:fillRect/>
          </a:stretch>
        </p:blipFill>
        <p:spPr>
          <a:xfrm>
            <a:off x="2827257" y="1124744"/>
            <a:ext cx="6151444" cy="2318869"/>
          </a:xfrm>
          <a:prstGeom prst="rect">
            <a:avLst/>
          </a:prstGeom>
        </p:spPr>
      </p:pic>
      <p:pic>
        <p:nvPicPr>
          <p:cNvPr id="8" name="图片 7">
            <a:extLst>
              <a:ext uri="{FF2B5EF4-FFF2-40B4-BE49-F238E27FC236}">
                <a16:creationId xmlns:a16="http://schemas.microsoft.com/office/drawing/2014/main" id="{9AEB8D55-4615-984F-93B0-ADE0C9C07817}"/>
              </a:ext>
            </a:extLst>
          </p:cNvPr>
          <p:cNvPicPr>
            <a:picLocks noChangeAspect="1"/>
          </p:cNvPicPr>
          <p:nvPr/>
        </p:nvPicPr>
        <p:blipFill>
          <a:blip r:embed="rId4"/>
          <a:stretch>
            <a:fillRect/>
          </a:stretch>
        </p:blipFill>
        <p:spPr>
          <a:xfrm>
            <a:off x="2827256" y="3731645"/>
            <a:ext cx="6071231" cy="2649683"/>
          </a:xfrm>
          <a:prstGeom prst="rect">
            <a:avLst/>
          </a:prstGeom>
        </p:spPr>
      </p:pic>
      <p:cxnSp>
        <p:nvCxnSpPr>
          <p:cNvPr id="13" name="直线连接符 12">
            <a:extLst>
              <a:ext uri="{FF2B5EF4-FFF2-40B4-BE49-F238E27FC236}">
                <a16:creationId xmlns:a16="http://schemas.microsoft.com/office/drawing/2014/main" id="{35BFE47B-8A6E-CE41-92FC-C55BD41BE818}"/>
              </a:ext>
            </a:extLst>
          </p:cNvPr>
          <p:cNvCxnSpPr>
            <a:cxnSpLocks/>
          </p:cNvCxnSpPr>
          <p:nvPr/>
        </p:nvCxnSpPr>
        <p:spPr bwMode="auto">
          <a:xfrm>
            <a:off x="877800" y="3573016"/>
            <a:ext cx="10441161" cy="0"/>
          </a:xfrm>
          <a:prstGeom prst="line">
            <a:avLst/>
          </a:prstGeom>
          <a:noFill/>
          <a:ln w="19050" cap="flat" cmpd="sng" algn="ctr">
            <a:solidFill>
              <a:srgbClr val="59595A"/>
            </a:solidFill>
            <a:prstDash val="sysDash"/>
            <a:round/>
            <a:headEnd type="none" w="med" len="med"/>
            <a:tailEnd type="none" w="med" len="med"/>
          </a:ln>
          <a:effectLst/>
        </p:spPr>
      </p:cxnSp>
    </p:spTree>
    <p:extLst>
      <p:ext uri="{BB962C8B-B14F-4D97-AF65-F5344CB8AC3E}">
        <p14:creationId xmlns:p14="http://schemas.microsoft.com/office/powerpoint/2010/main" val="3806147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Gill Sans MT" panose="020B0502020104020203" pitchFamily="34" charset="0"/>
              </a:rPr>
              <a:t>PipeDream</a:t>
            </a:r>
            <a:endParaRPr lang="zh-CN" altLang="en-US" b="0" dirty="0">
              <a:solidFill>
                <a:srgbClr val="C00000"/>
              </a:solidFill>
              <a:latin typeface="Gill Sans MT" panose="020B0502020104020203" pitchFamily="34" charset="0"/>
              <a:cs typeface="Futura Medium" panose="020B0602020204020303" pitchFamily="34" charset="-79"/>
            </a:endParaRPr>
          </a:p>
        </p:txBody>
      </p:sp>
      <p:sp>
        <p:nvSpPr>
          <p:cNvPr id="4" name="矩形 3">
            <a:extLst>
              <a:ext uri="{FF2B5EF4-FFF2-40B4-BE49-F238E27FC236}">
                <a16:creationId xmlns:a16="http://schemas.microsoft.com/office/drawing/2014/main" id="{0D0ABDF0-9F39-3A4E-B375-40601D25EECB}"/>
              </a:ext>
            </a:extLst>
          </p:cNvPr>
          <p:cNvSpPr/>
          <p:nvPr/>
        </p:nvSpPr>
        <p:spPr>
          <a:xfrm>
            <a:off x="628467" y="1268760"/>
            <a:ext cx="4044825" cy="369332"/>
          </a:xfrm>
          <a:prstGeom prst="rect">
            <a:avLst/>
          </a:prstGeom>
          <a:solidFill>
            <a:srgbClr val="C00000"/>
          </a:solidFill>
        </p:spPr>
        <p:txBody>
          <a:bodyPr wrap="none">
            <a:spAutoFit/>
          </a:bodyPr>
          <a:lstStyle/>
          <a:p>
            <a:r>
              <a:rPr lang="en-US" altLang="zh-CN" dirty="0">
                <a:solidFill>
                  <a:schemeClr val="bg1"/>
                </a:solidFill>
                <a:latin typeface="Gill Sans MT" panose="020B0502020104020203" pitchFamily="34" charset="0"/>
                <a:ea typeface="PingFang SC" panose="020B0400000000000000" pitchFamily="34" charset="-122"/>
              </a:rPr>
              <a:t>one-forward-one-backward-round-robin</a:t>
            </a:r>
            <a:endParaRPr lang="zh-CN" altLang="en-US" dirty="0">
              <a:solidFill>
                <a:schemeClr val="bg1"/>
              </a:solidFill>
              <a:latin typeface="Gill Sans MT" panose="020B0502020104020203" pitchFamily="34" charset="0"/>
            </a:endParaRPr>
          </a:p>
        </p:txBody>
      </p:sp>
      <p:pic>
        <p:nvPicPr>
          <p:cNvPr id="3" name="图片 2">
            <a:extLst>
              <a:ext uri="{FF2B5EF4-FFF2-40B4-BE49-F238E27FC236}">
                <a16:creationId xmlns:a16="http://schemas.microsoft.com/office/drawing/2014/main" id="{3A9FDE82-DE1D-094D-A44F-C54EE1D6CEB2}"/>
              </a:ext>
            </a:extLst>
          </p:cNvPr>
          <p:cNvPicPr>
            <a:picLocks noChangeAspect="1"/>
          </p:cNvPicPr>
          <p:nvPr/>
        </p:nvPicPr>
        <p:blipFill>
          <a:blip r:embed="rId3"/>
          <a:stretch>
            <a:fillRect/>
          </a:stretch>
        </p:blipFill>
        <p:spPr>
          <a:xfrm>
            <a:off x="2887457" y="1844824"/>
            <a:ext cx="6421846" cy="4296096"/>
          </a:xfrm>
          <a:prstGeom prst="rect">
            <a:avLst/>
          </a:prstGeom>
        </p:spPr>
      </p:pic>
    </p:spTree>
    <p:extLst>
      <p:ext uri="{BB962C8B-B14F-4D97-AF65-F5344CB8AC3E}">
        <p14:creationId xmlns:p14="http://schemas.microsoft.com/office/powerpoint/2010/main" val="233916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E86A7D1-FBB7-B44A-8FD5-88C59228272F}"/>
              </a:ext>
            </a:extLst>
          </p:cNvPr>
          <p:cNvPicPr>
            <a:picLocks noChangeAspect="1"/>
          </p:cNvPicPr>
          <p:nvPr/>
        </p:nvPicPr>
        <p:blipFill>
          <a:blip r:embed="rId2"/>
          <a:stretch>
            <a:fillRect/>
          </a:stretch>
        </p:blipFill>
        <p:spPr>
          <a:xfrm>
            <a:off x="1597881" y="1202271"/>
            <a:ext cx="9001000" cy="5093209"/>
          </a:xfrm>
          <a:prstGeom prst="rect">
            <a:avLst/>
          </a:prstGeom>
        </p:spPr>
      </p:pic>
      <p:sp>
        <p:nvSpPr>
          <p:cNvPr id="8" name="标题 1">
            <a:extLst>
              <a:ext uri="{FF2B5EF4-FFF2-40B4-BE49-F238E27FC236}">
                <a16:creationId xmlns:a16="http://schemas.microsoft.com/office/drawing/2014/main" id="{6EE4F576-2184-2944-A7B1-DEAA9576D84D}"/>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Gill Sans MT" panose="020B0502020104020203" pitchFamily="34" charset="0"/>
              </a:rPr>
              <a:t>PipeDream</a:t>
            </a:r>
            <a:endParaRPr lang="zh-CN" altLang="en-US" b="0" dirty="0">
              <a:solidFill>
                <a:srgbClr val="C00000"/>
              </a:solidFill>
              <a:latin typeface="Gill Sans MT" panose="020B0502020104020203" pitchFamily="34" charset="0"/>
              <a:cs typeface="Futura Medium" panose="020B0602020204020303" pitchFamily="34" charset="-79"/>
            </a:endParaRPr>
          </a:p>
        </p:txBody>
      </p:sp>
    </p:spTree>
    <p:extLst>
      <p:ext uri="{BB962C8B-B14F-4D97-AF65-F5344CB8AC3E}">
        <p14:creationId xmlns:p14="http://schemas.microsoft.com/office/powerpoint/2010/main" val="281866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1310F-5314-B64D-A51A-0E0CB53D656B}"/>
              </a:ext>
            </a:extLst>
          </p:cNvPr>
          <p:cNvSpPr>
            <a:spLocks noGrp="1"/>
          </p:cNvSpPr>
          <p:nvPr>
            <p:ph type="title"/>
          </p:nvPr>
        </p:nvSpPr>
        <p:spPr/>
        <p:txBody>
          <a:bodyPr/>
          <a:lstStyle/>
          <a:p>
            <a:r>
              <a:rPr kumimoji="1" lang="en-US" altLang="zh-CN" b="0" dirty="0">
                <a:latin typeface="Futura Medium" panose="020B0602020204020303" pitchFamily="34" charset="-79"/>
                <a:cs typeface="Futura Medium" panose="020B0602020204020303" pitchFamily="34" charset="-79"/>
              </a:rPr>
              <a:t>Summary</a:t>
            </a:r>
            <a:r>
              <a:rPr kumimoji="1" lang="zh-CN" altLang="en-US" b="0" dirty="0">
                <a:latin typeface="Futura Medium" panose="020B0602020204020303" pitchFamily="34" charset="-79"/>
                <a:cs typeface="Futura Medium" panose="020B0602020204020303" pitchFamily="34" charset="-79"/>
              </a:rPr>
              <a:t> 总结</a:t>
            </a:r>
          </a:p>
        </p:txBody>
      </p:sp>
      <p:sp>
        <p:nvSpPr>
          <p:cNvPr id="6" name="内容占位符 5">
            <a:extLst>
              <a:ext uri="{FF2B5EF4-FFF2-40B4-BE49-F238E27FC236}">
                <a16:creationId xmlns:a16="http://schemas.microsoft.com/office/drawing/2014/main" id="{4F292E6A-A919-9A4A-A110-69692C35B095}"/>
              </a:ext>
            </a:extLst>
          </p:cNvPr>
          <p:cNvSpPr>
            <a:spLocks noGrp="1"/>
          </p:cNvSpPr>
          <p:nvPr>
            <p:ph sz="half" idx="1"/>
          </p:nvPr>
        </p:nvSpPr>
        <p:spPr/>
        <p:txBody>
          <a:bodyPr/>
          <a:lstStyle/>
          <a:p>
            <a:pPr marL="457200" indent="-457200" latinLnBrk="1">
              <a:lnSpc>
                <a:spcPct val="150000"/>
              </a:lnSpc>
              <a:buFont typeface="+mj-lt"/>
              <a:buAutoNum type="arabicPeriod"/>
            </a:pPr>
            <a:r>
              <a:rPr lang="zh-CN" altLang="en-US" dirty="0">
                <a:solidFill>
                  <a:srgbClr val="59595A"/>
                </a:solidFill>
                <a:latin typeface="Gill Sans MT" panose="020B0502020104020203" pitchFamily="34" charset="0"/>
              </a:rPr>
              <a:t>模型并行分为张量并行和流水线并行，张量并行主要层内并行、流水线主要层间并行，一般来说机内使用张量并行，机间使用数据并行；</a:t>
            </a:r>
            <a:endParaRPr lang="en-US" altLang="zh-CN" dirty="0">
              <a:solidFill>
                <a:srgbClr val="59595A"/>
              </a:solidFill>
              <a:latin typeface="Gill Sans MT" panose="020B0502020104020203" pitchFamily="34" charset="0"/>
            </a:endParaRPr>
          </a:p>
          <a:p>
            <a:pPr marL="457200" indent="-457200" latinLnBrk="1">
              <a:lnSpc>
                <a:spcPct val="150000"/>
              </a:lnSpc>
              <a:buFont typeface="+mj-lt"/>
              <a:buAutoNum type="arabicPeriod"/>
            </a:pPr>
            <a:r>
              <a:rPr lang="zh-CN" altLang="en-US" dirty="0">
                <a:solidFill>
                  <a:srgbClr val="59595A"/>
                </a:solidFill>
                <a:latin typeface="Gill Sans MT" panose="020B0502020104020203" pitchFamily="34" charset="0"/>
              </a:rPr>
              <a:t>流水线并行作为模型并行中的一部分，一般不会单独使用，而是通过混合张量并行、数据并行等方式共同进行的；</a:t>
            </a:r>
            <a:endParaRPr lang="en-US" altLang="zh-CN" dirty="0">
              <a:solidFill>
                <a:srgbClr val="59595A"/>
              </a:solidFill>
              <a:latin typeface="Gill Sans MT" panose="020B0502020104020203" pitchFamily="34" charset="0"/>
            </a:endParaRPr>
          </a:p>
          <a:p>
            <a:pPr marL="457200" indent="-457200" latinLnBrk="1">
              <a:lnSpc>
                <a:spcPct val="150000"/>
              </a:lnSpc>
              <a:buFont typeface="+mj-lt"/>
              <a:buAutoNum type="arabicPeriod"/>
            </a:pPr>
            <a:r>
              <a:rPr lang="zh-CN" altLang="en-US" dirty="0">
                <a:solidFill>
                  <a:srgbClr val="59595A"/>
                </a:solidFill>
                <a:latin typeface="Gill Sans MT" panose="020B0502020104020203" pitchFamily="34" charset="0"/>
              </a:rPr>
              <a:t>流水线并行从初始化的 </a:t>
            </a:r>
            <a:r>
              <a:rPr lang="en-US" altLang="zh-CN" dirty="0">
                <a:solidFill>
                  <a:srgbClr val="59595A"/>
                </a:solidFill>
                <a:latin typeface="Gill Sans MT" panose="020B0502020104020203" pitchFamily="34" charset="0"/>
              </a:rPr>
              <a:t>F-then-B</a:t>
            </a:r>
            <a:r>
              <a:rPr lang="zh-CN" altLang="en-US" dirty="0">
                <a:solidFill>
                  <a:srgbClr val="59595A"/>
                </a:solidFill>
                <a:latin typeface="Gill Sans MT" panose="020B0502020104020203" pitchFamily="34" charset="0"/>
              </a:rPr>
              <a:t> 模式逐渐发展到 </a:t>
            </a:r>
            <a:r>
              <a:rPr lang="en-US" altLang="zh-CN" dirty="0">
                <a:solidFill>
                  <a:srgbClr val="59595A"/>
                </a:solidFill>
                <a:latin typeface="Gill Sans MT" panose="020B0502020104020203" pitchFamily="34" charset="0"/>
              </a:rPr>
              <a:t>1F1B</a:t>
            </a:r>
            <a:r>
              <a:rPr lang="zh-CN" altLang="en-US" dirty="0">
                <a:solidFill>
                  <a:srgbClr val="59595A"/>
                </a:solidFill>
                <a:latin typeface="Gill Sans MT" panose="020B0502020104020203" pitchFamily="34" charset="0"/>
              </a:rPr>
              <a:t>，从 </a:t>
            </a:r>
            <a:r>
              <a:rPr lang="en-US" altLang="zh-CN" dirty="0">
                <a:solidFill>
                  <a:srgbClr val="59595A"/>
                </a:solidFill>
                <a:latin typeface="Gill Sans MT" panose="020B0502020104020203" pitchFamily="34" charset="0"/>
              </a:rPr>
              <a:t>mini-batch</a:t>
            </a:r>
            <a:r>
              <a:rPr lang="zh-CN" altLang="en-US" dirty="0">
                <a:solidFill>
                  <a:srgbClr val="59595A"/>
                </a:solidFill>
                <a:latin typeface="Gill Sans MT" panose="020B0502020104020203" pitchFamily="34" charset="0"/>
              </a:rPr>
              <a:t> 到 </a:t>
            </a:r>
            <a:r>
              <a:rPr lang="en-US" altLang="zh-CN" dirty="0">
                <a:solidFill>
                  <a:srgbClr val="59595A"/>
                </a:solidFill>
                <a:latin typeface="Gill Sans MT" panose="020B0502020104020203" pitchFamily="34" charset="0"/>
              </a:rPr>
              <a:t>micro-batch</a:t>
            </a:r>
            <a:r>
              <a:rPr lang="zh-CN" altLang="en-US" dirty="0">
                <a:solidFill>
                  <a:srgbClr val="59595A"/>
                </a:solidFill>
                <a:latin typeface="Gill Sans MT" panose="020B0502020104020203" pitchFamily="34" charset="0"/>
              </a:rPr>
              <a:t> 每次 </a:t>
            </a:r>
            <a:r>
              <a:rPr lang="en-US" altLang="zh-CN" dirty="0">
                <a:solidFill>
                  <a:srgbClr val="59595A"/>
                </a:solidFill>
                <a:latin typeface="Gill Sans MT" panose="020B0502020104020203" pitchFamily="34" charset="0"/>
              </a:rPr>
              <a:t>batch</a:t>
            </a:r>
            <a:r>
              <a:rPr lang="zh-CN" altLang="en-US" dirty="0">
                <a:solidFill>
                  <a:srgbClr val="59595A"/>
                </a:solidFill>
                <a:latin typeface="Gill Sans MT" panose="020B0502020104020203" pitchFamily="34" charset="0"/>
              </a:rPr>
              <a:t> </a:t>
            </a:r>
            <a:r>
              <a:rPr lang="zh-CN" altLang="en-US">
                <a:solidFill>
                  <a:srgbClr val="59595A"/>
                </a:solidFill>
                <a:latin typeface="Gill Sans MT" panose="020B0502020104020203" pitchFamily="34" charset="0"/>
              </a:rPr>
              <a:t>粒度更细；</a:t>
            </a:r>
            <a:endParaRPr lang="zh-CN" altLang="en-US" dirty="0">
              <a:solidFill>
                <a:srgbClr val="59595A"/>
              </a:solidFill>
              <a:latin typeface="Gill Sans MT" panose="020B0502020104020203" pitchFamily="34" charset="0"/>
            </a:endParaRPr>
          </a:p>
          <a:p>
            <a:pPr marL="0" indent="0" latinLnBrk="1">
              <a:lnSpc>
                <a:spcPct val="150000"/>
              </a:lnSpc>
              <a:buNone/>
            </a:pPr>
            <a:endParaRPr lang="en-US" altLang="zh-CN"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3648389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b="0" dirty="0">
                <a:latin typeface="Futura Medium" panose="020B0602020204020303" pitchFamily="34" charset="-79"/>
                <a:cs typeface="Futura Medium" panose="020B0602020204020303" pitchFamily="34" charset="-79"/>
              </a:rPr>
              <a:t>Inference</a:t>
            </a:r>
            <a:endParaRPr kumimoji="1" lang="zh-CN" altLang="en-US" sz="3200" b="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360363" indent="-350838" latinLnBrk="1">
              <a:lnSpc>
                <a:spcPct val="150000"/>
              </a:lnSpc>
              <a:buFont typeface="+mj-lt"/>
              <a:buAutoNum type="romanUcPeriod"/>
            </a:pPr>
            <a:r>
              <a:rPr lang="en-US" altLang="zh-CN" sz="1200" dirty="0">
                <a:latin typeface="Gill Sans MT" panose="020B0502020104020203" pitchFamily="34" charset="0"/>
              </a:rPr>
              <a:t>https://</a:t>
            </a:r>
            <a:r>
              <a:rPr lang="en-US" altLang="zh-CN" sz="1200" dirty="0" err="1">
                <a:latin typeface="Gill Sans MT" panose="020B0502020104020203" pitchFamily="34" charset="0"/>
              </a:rPr>
              <a:t>zhuanlan.zhihu.com</a:t>
            </a:r>
            <a:r>
              <a:rPr lang="en-US" altLang="zh-CN" sz="1200" dirty="0">
                <a:latin typeface="Gill Sans MT" panose="020B0502020104020203" pitchFamily="34" charset="0"/>
              </a:rPr>
              <a:t>/p/450854172</a:t>
            </a:r>
            <a:r>
              <a:rPr lang="zh-CN" altLang="en-US" sz="1200" dirty="0">
                <a:latin typeface="Gill Sans MT" panose="020B0502020104020203" pitchFamily="34" charset="0"/>
              </a:rPr>
              <a:t> 全网最全</a:t>
            </a:r>
            <a:r>
              <a:rPr lang="en-US" altLang="zh-CN" sz="1200" dirty="0">
                <a:latin typeface="Gill Sans MT" panose="020B0502020104020203" pitchFamily="34" charset="0"/>
              </a:rPr>
              <a:t>-</a:t>
            </a:r>
            <a:r>
              <a:rPr lang="zh-CN" altLang="en-US" sz="1200" dirty="0">
                <a:latin typeface="Gill Sans MT" panose="020B0502020104020203" pitchFamily="34" charset="0"/>
              </a:rPr>
              <a:t>超大模型</a:t>
            </a:r>
            <a:r>
              <a:rPr lang="en-US" altLang="zh-CN" sz="1200" dirty="0">
                <a:latin typeface="Gill Sans MT" panose="020B0502020104020203" pitchFamily="34" charset="0"/>
              </a:rPr>
              <a:t>+</a:t>
            </a:r>
            <a:r>
              <a:rPr lang="zh-CN" altLang="en-US" sz="1200" dirty="0">
                <a:latin typeface="Gill Sans MT" panose="020B0502020104020203" pitchFamily="34" charset="0"/>
              </a:rPr>
              <a:t>分布式训练架构和经典论文</a:t>
            </a:r>
            <a:endParaRPr lang="en-US" altLang="zh-CN" sz="1200" dirty="0">
              <a:latin typeface="Gill Sans MT" panose="020B0502020104020203" pitchFamily="34" charset="0"/>
            </a:endParaRPr>
          </a:p>
          <a:p>
            <a:pPr marL="360363" indent="-350838" latinLnBrk="1">
              <a:lnSpc>
                <a:spcPct val="150000"/>
              </a:lnSpc>
              <a:buFont typeface="+mj-lt"/>
              <a:buAutoNum type="romanUcPeriod"/>
            </a:pPr>
            <a:r>
              <a:rPr lang="en-US" altLang="zh-CN" sz="1200" dirty="0">
                <a:latin typeface="Gill Sans MT" panose="020B0502020104020203" pitchFamily="34" charset="0"/>
              </a:rPr>
              <a:t>Huang, Yanping, et al. "Gpipe: Efficient training of giant neural networks using pipeline parallelism." Advances in neural information processing systems 32 (2019).</a:t>
            </a:r>
          </a:p>
          <a:p>
            <a:pPr marL="360363" indent="-350838" latinLnBrk="1">
              <a:lnSpc>
                <a:spcPct val="150000"/>
              </a:lnSpc>
              <a:buFont typeface="+mj-lt"/>
              <a:buAutoNum type="romanUcPeriod"/>
            </a:pPr>
            <a:r>
              <a:rPr lang="en-US" altLang="zh-CN" sz="1200" dirty="0">
                <a:latin typeface="Gill Sans MT" panose="020B0502020104020203" pitchFamily="34" charset="0"/>
              </a:rPr>
              <a:t>Harlap, Aaron, et al. "Pipedream: Fast and efficient pipeline parallel </a:t>
            </a:r>
            <a:r>
              <a:rPr lang="en-US" altLang="zh-CN" sz="1200" dirty="0" err="1">
                <a:latin typeface="Gill Sans MT" panose="020B0502020104020203" pitchFamily="34" charset="0"/>
              </a:rPr>
              <a:t>dnn</a:t>
            </a:r>
            <a:r>
              <a:rPr lang="en-US" altLang="zh-CN" sz="1200" dirty="0">
                <a:latin typeface="Gill Sans MT" panose="020B0502020104020203" pitchFamily="34" charset="0"/>
              </a:rPr>
              <a:t> training."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arXiv:1806.03377 (2018).</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"PipeDream: generalized pipeline parallelism for DNN training." Proceedings of the 27th ACM Symposium on Operating Systems Principles. 2019.</a:t>
            </a:r>
          </a:p>
          <a:p>
            <a:pPr marL="360363" indent="-350838" latinLnBrk="1">
              <a:lnSpc>
                <a:spcPct val="150000"/>
              </a:lnSpc>
              <a:buFont typeface="+mj-lt"/>
              <a:buAutoNum type="romanUcPeriod"/>
            </a:pPr>
            <a:r>
              <a:rPr lang="en-US" altLang="zh-CN" sz="1200" dirty="0">
                <a:latin typeface="Gill Sans MT" panose="020B0502020104020203" pitchFamily="34" charset="0"/>
              </a:rPr>
              <a:t>Narayanan, Deepak, et al. "Efficient large-scale language model training on gpu clusters using megatron-lm." Proceedings of the International Conference for High Performance Computing, Networking, Storage and Analysis. 2021.</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大模型训练挑战</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框架的分布式</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集群架构</a:t>
            </a:r>
            <a:endParaRPr lang="en-US" altLang="zh-CN" sz="2000" b="1" dirty="0">
              <a:solidFill>
                <a:schemeClr val="bg2"/>
              </a:solidFill>
            </a:endParaRPr>
          </a:p>
          <a:p>
            <a:pPr lvl="1"/>
            <a:r>
              <a:rPr lang="en-US" altLang="zh-CN" sz="2000" b="1" dirty="0">
                <a:solidFill>
                  <a:schemeClr val="bg2"/>
                </a:solidFill>
              </a:rPr>
              <a:t>AI</a:t>
            </a:r>
            <a:r>
              <a:rPr lang="zh-CN" altLang="en-US" sz="2000" b="1" dirty="0">
                <a:solidFill>
                  <a:schemeClr val="bg2"/>
                </a:solidFill>
              </a:rPr>
              <a:t>集群通信</a:t>
            </a:r>
            <a:endParaRPr lang="en-US" altLang="zh-CN" sz="2000" b="1" dirty="0">
              <a:solidFill>
                <a:schemeClr val="bg2"/>
              </a:solidFill>
            </a:endParaRPr>
          </a:p>
          <a:p>
            <a:pPr lvl="1"/>
            <a:r>
              <a:rPr lang="zh-CN" altLang="en-US" sz="2000" b="1" dirty="0">
                <a:solidFill>
                  <a:schemeClr val="bg2"/>
                </a:solidFill>
              </a:rPr>
              <a:t>大模型算法</a:t>
            </a:r>
            <a:endParaRPr lang="en-US" altLang="zh-CN" sz="2000" b="1" dirty="0">
              <a:solidFill>
                <a:schemeClr val="bg2"/>
              </a:solidFill>
            </a:endParaRPr>
          </a:p>
          <a:p>
            <a:pPr lvl="1"/>
            <a:r>
              <a:rPr lang="zh-CN" altLang="en-US" sz="2400" b="1" dirty="0">
                <a:solidFill>
                  <a:schemeClr val="tx1"/>
                </a:solidFill>
              </a:rPr>
              <a:t>分布式并行</a:t>
            </a:r>
            <a:r>
              <a:rPr lang="zh-CN" altLang="en-US" sz="2400" b="1">
                <a:solidFill>
                  <a:schemeClr val="tx1"/>
                </a:solidFill>
              </a:rPr>
              <a:t>算法：</a:t>
            </a:r>
            <a:r>
              <a:rPr lang="zh-CN" altLang="en-US" sz="2400">
                <a:solidFill>
                  <a:schemeClr val="tx1"/>
                </a:solidFill>
              </a:rPr>
              <a:t>数据</a:t>
            </a:r>
            <a:r>
              <a:rPr lang="zh-CN" altLang="en-US" sz="2400" dirty="0">
                <a:solidFill>
                  <a:schemeClr val="tx1"/>
                </a:solidFill>
              </a:rPr>
              <a:t>并行 </a:t>
            </a:r>
            <a:r>
              <a:rPr lang="en-US" altLang="zh-CN" sz="2400" dirty="0">
                <a:solidFill>
                  <a:schemeClr val="tx1"/>
                </a:solidFill>
              </a:rPr>
              <a:t>–</a:t>
            </a:r>
            <a:r>
              <a:rPr lang="zh-CN" altLang="en-US" sz="2400" dirty="0">
                <a:solidFill>
                  <a:schemeClr val="tx1"/>
                </a:solidFill>
              </a:rPr>
              <a:t> 模型并行 </a:t>
            </a:r>
            <a:r>
              <a:rPr lang="en-US" altLang="zh-CN" sz="2400" dirty="0">
                <a:solidFill>
                  <a:schemeClr val="tx1"/>
                </a:solidFill>
              </a:rPr>
              <a:t>–</a:t>
            </a:r>
            <a:r>
              <a:rPr lang="zh-CN" altLang="en-US" sz="2400" dirty="0">
                <a:solidFill>
                  <a:schemeClr val="tx1"/>
                </a:solidFill>
              </a:rPr>
              <a:t> 流水并行</a:t>
            </a:r>
            <a:endParaRPr lang="en-US" altLang="zh-CN" sz="2400" b="1" dirty="0">
              <a:solidFill>
                <a:schemeClr val="tx1"/>
              </a:solidFill>
            </a:endParaRPr>
          </a:p>
          <a:p>
            <a:pPr lvl="1"/>
            <a:r>
              <a:rPr lang="zh-CN" altLang="en-US" sz="2000" b="1" dirty="0">
                <a:solidFill>
                  <a:schemeClr val="bg2"/>
                </a:solidFill>
              </a:rPr>
              <a:t>大模型混合并行</a:t>
            </a:r>
            <a:endParaRPr lang="en-US" altLang="zh-CN" sz="2000" b="1" dirty="0">
              <a:solidFill>
                <a:schemeClr val="bg2"/>
              </a:solidFill>
            </a:endParaRPr>
          </a:p>
          <a:p>
            <a:pPr lvl="1"/>
            <a:r>
              <a:rPr lang="zh-CN" altLang="en-US" sz="2000" b="1" dirty="0">
                <a:solidFill>
                  <a:schemeClr val="bg2"/>
                </a:solidFill>
              </a:rPr>
              <a:t>内存和计算优化</a:t>
            </a:r>
            <a:endParaRPr lang="en-US" altLang="zh-CN" sz="2000" b="1" dirty="0">
              <a:solidFill>
                <a:schemeClr val="bg2"/>
              </a:solidFill>
            </a:endParaRPr>
          </a:p>
          <a:p>
            <a:pPr lvl="1"/>
            <a:r>
              <a:rPr lang="zh-CN" altLang="en-US" sz="2000" b="1" dirty="0">
                <a:solidFill>
                  <a:schemeClr val="bg2"/>
                </a:solidFill>
              </a:rPr>
              <a:t>分布式并行总结</a:t>
            </a:r>
            <a:endParaRPr lang="en-US" altLang="zh-CN" sz="1800" dirty="0">
              <a:solidFill>
                <a:schemeClr val="bg2"/>
              </a:solidFill>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0596EB-AB36-324E-9F79-8D8617AF096A}"/>
              </a:ext>
            </a:extLst>
          </p:cNvPr>
          <p:cNvPicPr>
            <a:picLocks noChangeAspect="1"/>
          </p:cNvPicPr>
          <p:nvPr/>
        </p:nvPicPr>
        <p:blipFill>
          <a:blip r:embed="rId2"/>
          <a:stretch>
            <a:fillRect/>
          </a:stretch>
        </p:blipFill>
        <p:spPr>
          <a:xfrm>
            <a:off x="1472272" y="764704"/>
            <a:ext cx="9252218" cy="5328592"/>
          </a:xfrm>
          <a:prstGeom prst="rect">
            <a:avLst/>
          </a:prstGeom>
        </p:spPr>
      </p:pic>
    </p:spTree>
    <p:extLst>
      <p:ext uri="{BB962C8B-B14F-4D97-AF65-F5344CB8AC3E}">
        <p14:creationId xmlns:p14="http://schemas.microsoft.com/office/powerpoint/2010/main" val="104981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4608512"/>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Wingdings" pitchFamily="2" charset="2"/>
              <a:buChar char="l"/>
            </a:pPr>
            <a:endParaRPr lang="en-US" altLang="zh-CN" sz="2000" dirty="0">
              <a:latin typeface="Gill Sans MT" panose="020B0502020104020203" pitchFamily="34" charset="0"/>
            </a:endParaRPr>
          </a:p>
        </p:txBody>
      </p:sp>
      <p:sp>
        <p:nvSpPr>
          <p:cNvPr id="2" name="标题 1">
            <a:extLst>
              <a:ext uri="{FF2B5EF4-FFF2-40B4-BE49-F238E27FC236}">
                <a16:creationId xmlns:a16="http://schemas.microsoft.com/office/drawing/2014/main" id="{7878A2D2-170B-314E-97CB-A1FF1058239D}"/>
              </a:ext>
            </a:extLst>
          </p:cNvPr>
          <p:cNvSpPr>
            <a:spLocks noGrp="1"/>
          </p:cNvSpPr>
          <p:nvPr>
            <p:ph type="title"/>
          </p:nvPr>
        </p:nvSpPr>
        <p:spPr>
          <a:xfrm>
            <a:off x="623635" y="492987"/>
            <a:ext cx="10963473" cy="589190"/>
          </a:xfrm>
        </p:spPr>
        <p:txBody>
          <a:bodyPr/>
          <a:lstStyle/>
          <a:p>
            <a:r>
              <a:rPr lang="en-US" altLang="zh-CN" sz="3200" b="0" dirty="0"/>
              <a:t>Model Parallelism,</a:t>
            </a:r>
            <a:r>
              <a:rPr lang="zh-CN" altLang="en-US" sz="3200" b="0" dirty="0"/>
              <a:t> </a:t>
            </a:r>
            <a:r>
              <a:rPr lang="en-US" altLang="zh-CN" sz="3200" b="0" dirty="0"/>
              <a:t>MP</a:t>
            </a:r>
            <a:r>
              <a:rPr lang="zh-CN" altLang="en-US" sz="3200" b="0" dirty="0"/>
              <a:t> </a:t>
            </a:r>
            <a:r>
              <a:rPr lang="zh-CN" altLang="en-US" b="0" dirty="0"/>
              <a:t>模型并行</a:t>
            </a:r>
            <a:endParaRPr kumimoji="1" lang="zh-CN" altLang="en-US" dirty="0">
              <a:ea typeface="Cosmonaut" pitchFamily="2" charset="0"/>
            </a:endParaRPr>
          </a:p>
        </p:txBody>
      </p:sp>
      <p:sp>
        <p:nvSpPr>
          <p:cNvPr id="4" name="内容占位符 3">
            <a:extLst>
              <a:ext uri="{FF2B5EF4-FFF2-40B4-BE49-F238E27FC236}">
                <a16:creationId xmlns:a16="http://schemas.microsoft.com/office/drawing/2014/main" id="{8E409BE1-6606-FD40-8C34-6BF1439722BA}"/>
              </a:ext>
            </a:extLst>
          </p:cNvPr>
          <p:cNvSpPr>
            <a:spLocks noGrp="1"/>
          </p:cNvSpPr>
          <p:nvPr>
            <p:ph sz="half" idx="1"/>
          </p:nvPr>
        </p:nvSpPr>
        <p:spPr>
          <a:xfrm>
            <a:off x="629310" y="1343405"/>
            <a:ext cx="10963473" cy="4608512"/>
          </a:xfrm>
        </p:spPr>
        <p:txBody>
          <a:bodyPr anchor="t"/>
          <a:lstStyle/>
          <a:p>
            <a:pPr lvl="1">
              <a:lnSpc>
                <a:spcPct val="150000"/>
              </a:lnSpc>
            </a:pPr>
            <a:r>
              <a:rPr kumimoji="1" lang="en-US" altLang="zh-CN" sz="2400" dirty="0">
                <a:solidFill>
                  <a:schemeClr val="tx1"/>
                </a:solidFill>
                <a:latin typeface="Gill Sans MT" panose="020B0502020104020203" pitchFamily="34" charset="0"/>
              </a:rPr>
              <a:t>Pipeline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流水线并行</a:t>
            </a:r>
            <a:endParaRPr kumimoji="1" lang="en-US" altLang="zh-CN" sz="2000" dirty="0">
              <a:solidFill>
                <a:srgbClr val="59595A"/>
              </a:solidFill>
              <a:latin typeface="Gill Sans MT" panose="020B0502020104020203" pitchFamily="34" charset="0"/>
            </a:endParaRPr>
          </a:p>
          <a:p>
            <a:pPr lvl="1">
              <a:lnSpc>
                <a:spcPct val="150000"/>
              </a:lnSpc>
            </a:pPr>
            <a:r>
              <a:rPr kumimoji="1" lang="en-US" altLang="zh-CN" sz="2000" dirty="0">
                <a:solidFill>
                  <a:srgbClr val="59595A"/>
                </a:solidFill>
                <a:latin typeface="Gill Sans MT" panose="020B0502020104020203" pitchFamily="34" charset="0"/>
              </a:rPr>
              <a:t>Naive</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PP</a:t>
            </a:r>
          </a:p>
          <a:p>
            <a:pPr lvl="1">
              <a:lnSpc>
                <a:spcPct val="150000"/>
              </a:lnSpc>
            </a:pPr>
            <a:r>
              <a:rPr kumimoji="1" lang="en-US" altLang="zh-CN" sz="2000" dirty="0">
                <a:solidFill>
                  <a:srgbClr val="59595A"/>
                </a:solidFill>
                <a:latin typeface="Gill Sans MT" panose="020B0502020104020203" pitchFamily="34" charset="0"/>
              </a:rPr>
              <a:t>Gpipe</a:t>
            </a:r>
          </a:p>
          <a:p>
            <a:pPr lvl="1">
              <a:lnSpc>
                <a:spcPct val="150000"/>
              </a:lnSpc>
            </a:pPr>
            <a:r>
              <a:rPr kumimoji="1" lang="en-US" altLang="zh-CN" sz="2000" dirty="0">
                <a:solidFill>
                  <a:srgbClr val="59595A"/>
                </a:solidFill>
                <a:latin typeface="Gill Sans MT" panose="020B0502020104020203" pitchFamily="34" charset="0"/>
              </a:rPr>
              <a:t>PipeDream</a:t>
            </a:r>
            <a:endParaRPr kumimoji="1" lang="en-US" altLang="zh-CN" sz="2400" dirty="0">
              <a:solidFill>
                <a:schemeClr val="tx1"/>
              </a:solidFill>
              <a:latin typeface="Gill Sans MT" panose="020B0502020104020203" pitchFamily="34" charset="0"/>
            </a:endParaRPr>
          </a:p>
          <a:p>
            <a:pPr>
              <a:lnSpc>
                <a:spcPct val="150000"/>
              </a:lnSpc>
            </a:pPr>
            <a:r>
              <a:rPr kumimoji="1" lang="en-US" altLang="zh-CN" sz="2400" dirty="0">
                <a:solidFill>
                  <a:schemeClr val="tx1"/>
                </a:solidFill>
                <a:latin typeface="Gill Sans MT" panose="020B0502020104020203" pitchFamily="34" charset="0"/>
              </a:rPr>
              <a:t>Tensor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Parallelism</a:t>
            </a:r>
            <a:r>
              <a:rPr kumimoji="1" lang="zh-CN" altLang="en-US" sz="2400" dirty="0">
                <a:solidFill>
                  <a:schemeClr val="tx1"/>
                </a:solidFill>
                <a:latin typeface="Gill Sans MT" panose="020B0502020104020203" pitchFamily="34" charset="0"/>
              </a:rPr>
              <a:t> 张量并行</a:t>
            </a:r>
            <a:endParaRPr kumimoji="1" lang="en-US" altLang="zh-CN" sz="24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MP(I):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流水线并行 </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2000" dirty="0">
                <a:solidFill>
                  <a:srgbClr val="59595A"/>
                </a:solidFill>
                <a:latin typeface="Gill Sans MT" panose="020B0502020104020203" pitchFamily="34" charset="0"/>
              </a:rPr>
              <a:t>Model divided layers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into different devices, which we called pipeline parallelism</a:t>
            </a:r>
          </a:p>
          <a:p>
            <a:pPr marL="579890" lvl="1" indent="-342900">
              <a:lnSpc>
                <a:spcPct val="130000"/>
              </a:lnSpc>
              <a:buFont typeface="Wingdings" pitchFamily="2" charset="2"/>
              <a:buChar char="l"/>
            </a:pPr>
            <a:r>
              <a:rPr lang="zh-CN" altLang="en-US" sz="1800" dirty="0">
                <a:solidFill>
                  <a:srgbClr val="59595A"/>
                </a:solidFill>
              </a:rPr>
              <a:t>流水线并行：按模型</a:t>
            </a:r>
            <a:r>
              <a:rPr lang="en-US" altLang="zh-CN" sz="1800" dirty="0">
                <a:solidFill>
                  <a:srgbClr val="59595A"/>
                </a:solidFill>
              </a:rPr>
              <a:t>layer</a:t>
            </a:r>
            <a:r>
              <a:rPr lang="zh-CN" altLang="en-US" sz="1800" dirty="0">
                <a:solidFill>
                  <a:srgbClr val="59595A"/>
                </a:solidFill>
              </a:rPr>
              <a:t>层切分到不同设备，即层间并行</a:t>
            </a:r>
            <a:endParaRPr lang="en-US" altLang="zh-CN" sz="1800" dirty="0">
              <a:solidFill>
                <a:srgbClr val="59595A"/>
              </a:solidFill>
              <a:latin typeface="Gill Sans MT" panose="020B0502020104020203" pitchFamily="34" charset="0"/>
            </a:endParaRPr>
          </a:p>
        </p:txBody>
      </p:sp>
      <p:sp>
        <p:nvSpPr>
          <p:cNvPr id="2" name="矩形 1">
            <a:extLst>
              <a:ext uri="{FF2B5EF4-FFF2-40B4-BE49-F238E27FC236}">
                <a16:creationId xmlns:a16="http://schemas.microsoft.com/office/drawing/2014/main" id="{AB518D61-3D4E-7E4B-82AB-72FACAE49634}"/>
              </a:ext>
            </a:extLst>
          </p:cNvPr>
          <p:cNvSpPr/>
          <p:nvPr/>
        </p:nvSpPr>
        <p:spPr>
          <a:xfrm>
            <a:off x="4586213" y="2292568"/>
            <a:ext cx="673582" cy="369332"/>
          </a:xfrm>
          <a:prstGeom prst="rect">
            <a:avLst/>
          </a:prstGeom>
        </p:spPr>
        <p:txBody>
          <a:bodyPr wrap="none">
            <a:spAutoFit/>
          </a:bodyPr>
          <a:lstStyle/>
          <a:p>
            <a:r>
              <a:rPr lang="en-US" altLang="zh-CN" dirty="0">
                <a:solidFill>
                  <a:srgbClr val="C00000"/>
                </a:solidFill>
                <a:latin typeface="Gill Sans MT" panose="020B0502020104020203" pitchFamily="34" charset="0"/>
                <a:ea typeface="PingFang SC" panose="020B0400000000000000" pitchFamily="34" charset="-122"/>
              </a:rPr>
              <a:t>Stage</a:t>
            </a:r>
            <a:endParaRPr lang="zh-CN" altLang="en-US" dirty="0">
              <a:solidFill>
                <a:srgbClr val="C00000"/>
              </a:solidFill>
              <a:latin typeface="Gill Sans MT" panose="020B0502020104020203" pitchFamily="34" charset="0"/>
            </a:endParaRPr>
          </a:p>
        </p:txBody>
      </p:sp>
      <p:sp>
        <p:nvSpPr>
          <p:cNvPr id="3" name="左大括号 2">
            <a:extLst>
              <a:ext uri="{FF2B5EF4-FFF2-40B4-BE49-F238E27FC236}">
                <a16:creationId xmlns:a16="http://schemas.microsoft.com/office/drawing/2014/main" id="{555D22CC-27C9-DE43-A97E-25BF00E0F23F}"/>
              </a:ext>
            </a:extLst>
          </p:cNvPr>
          <p:cNvSpPr/>
          <p:nvPr/>
        </p:nvSpPr>
        <p:spPr bwMode="auto">
          <a:xfrm rot="5400000">
            <a:off x="4836549" y="1879136"/>
            <a:ext cx="147600" cy="1800000"/>
          </a:xfrm>
          <a:prstGeom prst="leftBrace">
            <a:avLst/>
          </a:prstGeom>
          <a:noFill/>
          <a:ln w="19050" cap="flat" cmpd="sng" algn="ctr">
            <a:solidFill>
              <a:srgbClr val="C00000"/>
            </a:solidFill>
            <a:prstDash val="solid"/>
            <a:round/>
            <a:headEnd type="none" w="med" len="med"/>
            <a:tailEnd type="none" w="med" len="med"/>
            <a:extLst>
              <a:ext uri="{C807C97D-BFC1-408E-A445-0C87EB9F89A2}">
                <ask:lineSketchStyleProps xmlns:ask="http://schemas.microsoft.com/office/drawing/2018/sketchyshapes" sd="2928395881">
                  <a:custGeom>
                    <a:avLst/>
                    <a:gdLst>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 name="connsiteX9" fmla="*/ 147600 w 147600"/>
                      <a:gd name="connsiteY9" fmla="*/ 564000 h 1800000"/>
                      <a:gd name="connsiteX10" fmla="*/ 147600 w 147600"/>
                      <a:gd name="connsiteY10" fmla="*/ 1110000 h 1800000"/>
                      <a:gd name="connsiteX11" fmla="*/ 147600 w 147600"/>
                      <a:gd name="connsiteY11" fmla="*/ 1800000 h 1800000"/>
                      <a:gd name="connsiteX0" fmla="*/ 147600 w 147600"/>
                      <a:gd name="connsiteY0" fmla="*/ 1800000 h 1800000"/>
                      <a:gd name="connsiteX1" fmla="*/ 73800 w 147600"/>
                      <a:gd name="connsiteY1" fmla="*/ 1787700 h 1800000"/>
                      <a:gd name="connsiteX2" fmla="*/ 73800 w 147600"/>
                      <a:gd name="connsiteY2" fmla="*/ 1350000 h 1800000"/>
                      <a:gd name="connsiteX3" fmla="*/ 73800 w 147600"/>
                      <a:gd name="connsiteY3" fmla="*/ 912300 h 1800000"/>
                      <a:gd name="connsiteX4" fmla="*/ 0 w 147600"/>
                      <a:gd name="connsiteY4" fmla="*/ 900000 h 1800000"/>
                      <a:gd name="connsiteX5" fmla="*/ 73800 w 147600"/>
                      <a:gd name="connsiteY5" fmla="*/ 887700 h 1800000"/>
                      <a:gd name="connsiteX6" fmla="*/ 73800 w 147600"/>
                      <a:gd name="connsiteY6" fmla="*/ 458754 h 1800000"/>
                      <a:gd name="connsiteX7" fmla="*/ 73800 w 147600"/>
                      <a:gd name="connsiteY7" fmla="*/ 12300 h 1800000"/>
                      <a:gd name="connsiteX8" fmla="*/ 147600 w 1476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00" h="1800000" stroke="0" extrusionOk="0">
                        <a:moveTo>
                          <a:pt x="147600" y="1800000"/>
                        </a:moveTo>
                        <a:cubicBezTo>
                          <a:pt x="107410" y="1799981"/>
                          <a:pt x="72756" y="1794035"/>
                          <a:pt x="73800" y="1787700"/>
                        </a:cubicBezTo>
                        <a:cubicBezTo>
                          <a:pt x="56775" y="1698777"/>
                          <a:pt x="60039" y="1526802"/>
                          <a:pt x="73800" y="1350000"/>
                        </a:cubicBezTo>
                        <a:cubicBezTo>
                          <a:pt x="87561" y="1173198"/>
                          <a:pt x="77111" y="1046615"/>
                          <a:pt x="73800" y="912300"/>
                        </a:cubicBezTo>
                        <a:cubicBezTo>
                          <a:pt x="73397" y="904851"/>
                          <a:pt x="40134" y="895939"/>
                          <a:pt x="0" y="900000"/>
                        </a:cubicBezTo>
                        <a:cubicBezTo>
                          <a:pt x="39698" y="899768"/>
                          <a:pt x="73174" y="893519"/>
                          <a:pt x="73800" y="887700"/>
                        </a:cubicBezTo>
                        <a:cubicBezTo>
                          <a:pt x="63673" y="690602"/>
                          <a:pt x="82794" y="665925"/>
                          <a:pt x="73800" y="458754"/>
                        </a:cubicBezTo>
                        <a:cubicBezTo>
                          <a:pt x="64806" y="251583"/>
                          <a:pt x="74603" y="228108"/>
                          <a:pt x="73800" y="12300"/>
                        </a:cubicBezTo>
                        <a:cubicBezTo>
                          <a:pt x="72779" y="6316"/>
                          <a:pt x="105699" y="4495"/>
                          <a:pt x="147600" y="0"/>
                        </a:cubicBezTo>
                        <a:cubicBezTo>
                          <a:pt x="154627" y="174565"/>
                          <a:pt x="169337" y="305552"/>
                          <a:pt x="147600" y="564000"/>
                        </a:cubicBezTo>
                        <a:cubicBezTo>
                          <a:pt x="125863" y="822448"/>
                          <a:pt x="152246" y="957570"/>
                          <a:pt x="147600" y="1110000"/>
                        </a:cubicBezTo>
                        <a:cubicBezTo>
                          <a:pt x="142954" y="1262430"/>
                          <a:pt x="161846" y="1607080"/>
                          <a:pt x="147600" y="1800000"/>
                        </a:cubicBezTo>
                        <a:close/>
                      </a:path>
                      <a:path w="147600" h="1800000" fill="none" extrusionOk="0">
                        <a:moveTo>
                          <a:pt x="147600" y="1800000"/>
                        </a:moveTo>
                        <a:cubicBezTo>
                          <a:pt x="105847" y="1800719"/>
                          <a:pt x="74769" y="1793302"/>
                          <a:pt x="73800" y="1787700"/>
                        </a:cubicBezTo>
                        <a:cubicBezTo>
                          <a:pt x="62914" y="1674080"/>
                          <a:pt x="76855" y="1564537"/>
                          <a:pt x="73800" y="1350000"/>
                        </a:cubicBezTo>
                        <a:cubicBezTo>
                          <a:pt x="70745" y="1135463"/>
                          <a:pt x="69471" y="1004180"/>
                          <a:pt x="73800" y="912300"/>
                        </a:cubicBezTo>
                        <a:cubicBezTo>
                          <a:pt x="81525" y="908221"/>
                          <a:pt x="39563" y="893344"/>
                          <a:pt x="0" y="900000"/>
                        </a:cubicBezTo>
                        <a:cubicBezTo>
                          <a:pt x="40535" y="900549"/>
                          <a:pt x="73175" y="895375"/>
                          <a:pt x="73800" y="887700"/>
                        </a:cubicBezTo>
                        <a:cubicBezTo>
                          <a:pt x="86068" y="788447"/>
                          <a:pt x="73810" y="640928"/>
                          <a:pt x="73800" y="458754"/>
                        </a:cubicBezTo>
                        <a:cubicBezTo>
                          <a:pt x="73790" y="276580"/>
                          <a:pt x="72194" y="137978"/>
                          <a:pt x="73800" y="12300"/>
                        </a:cubicBezTo>
                        <a:cubicBezTo>
                          <a:pt x="76639" y="-273"/>
                          <a:pt x="106193" y="1420"/>
                          <a:pt x="147600" y="0"/>
                        </a:cubicBezTo>
                      </a:path>
                    </a:pathLst>
                  </a:cu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pic>
        <p:nvPicPr>
          <p:cNvPr id="4" name="图片 3">
            <a:extLst>
              <a:ext uri="{FF2B5EF4-FFF2-40B4-BE49-F238E27FC236}">
                <a16:creationId xmlns:a16="http://schemas.microsoft.com/office/drawing/2014/main" id="{EAE8F629-20E7-354A-8A4F-84FBB04F522F}"/>
              </a:ext>
            </a:extLst>
          </p:cNvPr>
          <p:cNvPicPr>
            <a:picLocks noChangeAspect="1"/>
          </p:cNvPicPr>
          <p:nvPr/>
        </p:nvPicPr>
        <p:blipFill>
          <a:blip r:embed="rId3"/>
          <a:stretch>
            <a:fillRect/>
          </a:stretch>
        </p:blipFill>
        <p:spPr>
          <a:xfrm>
            <a:off x="3002037" y="2742375"/>
            <a:ext cx="5778355" cy="3305364"/>
          </a:xfrm>
          <a:prstGeom prst="rect">
            <a:avLst/>
          </a:prstGeom>
        </p:spPr>
      </p:pic>
    </p:spTree>
    <p:extLst>
      <p:ext uri="{BB962C8B-B14F-4D97-AF65-F5344CB8AC3E}">
        <p14:creationId xmlns:p14="http://schemas.microsoft.com/office/powerpoint/2010/main" val="2660650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PP(I):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Naïve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rPr>
              <a:t>朴素流水线并行</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792088"/>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1800" dirty="0">
                <a:solidFill>
                  <a:schemeClr val="tx1"/>
                </a:solidFill>
                <a:latin typeface="Gill Sans MT" panose="020B0502020104020203" pitchFamily="34" charset="0"/>
              </a:rPr>
              <a:t>Naive pipeline parallelism: </a:t>
            </a:r>
            <a:r>
              <a:rPr lang="en-US" altLang="zh-CN" sz="1800" dirty="0">
                <a:solidFill>
                  <a:srgbClr val="59595A"/>
                </a:solidFill>
                <a:latin typeface="Gill Sans MT" panose="020B0502020104020203" pitchFamily="34" charset="0"/>
              </a:rPr>
              <a:t>Leads to severe under-utilization due to the sequential dependency of the network.</a:t>
            </a:r>
          </a:p>
          <a:p>
            <a:pPr marL="579890" lvl="1" indent="-342900">
              <a:lnSpc>
                <a:spcPct val="130000"/>
              </a:lnSpc>
              <a:buFont typeface="Wingdings" pitchFamily="2" charset="2"/>
              <a:buChar char="l"/>
            </a:pPr>
            <a:r>
              <a:rPr lang="zh-CN" altLang="en-US" sz="1600" dirty="0">
                <a:solidFill>
                  <a:schemeClr val="tx1"/>
                </a:solidFill>
              </a:rPr>
              <a:t>朴素流水线并行：</a:t>
            </a:r>
            <a:r>
              <a:rPr lang="zh-CN" altLang="en-US" sz="1600" dirty="0">
                <a:solidFill>
                  <a:srgbClr val="59595A"/>
                </a:solidFill>
              </a:rPr>
              <a:t>同一时刻只有一个设备进行计算，其余设备处于空闲状态，计算设备利用率通常较低</a:t>
            </a:r>
            <a:endParaRPr lang="en-US" altLang="zh-CN" sz="16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D276190D-16A7-E543-B558-C0FB1999D696}"/>
              </a:ext>
            </a:extLst>
          </p:cNvPr>
          <p:cNvPicPr>
            <a:picLocks noChangeAspect="1"/>
          </p:cNvPicPr>
          <p:nvPr/>
        </p:nvPicPr>
        <p:blipFill>
          <a:blip r:embed="rId3"/>
          <a:stretch>
            <a:fillRect/>
          </a:stretch>
        </p:blipFill>
        <p:spPr>
          <a:xfrm>
            <a:off x="225705" y="2636924"/>
            <a:ext cx="3178867" cy="3312362"/>
          </a:xfrm>
          <a:prstGeom prst="rect">
            <a:avLst/>
          </a:prstGeom>
        </p:spPr>
      </p:pic>
      <p:pic>
        <p:nvPicPr>
          <p:cNvPr id="3" name="图片 2">
            <a:extLst>
              <a:ext uri="{FF2B5EF4-FFF2-40B4-BE49-F238E27FC236}">
                <a16:creationId xmlns:a16="http://schemas.microsoft.com/office/drawing/2014/main" id="{2B22CDB3-D7FA-E544-9816-F61EF4C8740E}"/>
              </a:ext>
            </a:extLst>
          </p:cNvPr>
          <p:cNvPicPr>
            <a:picLocks noChangeAspect="1"/>
          </p:cNvPicPr>
          <p:nvPr/>
        </p:nvPicPr>
        <p:blipFill>
          <a:blip r:embed="rId4"/>
          <a:stretch>
            <a:fillRect/>
          </a:stretch>
        </p:blipFill>
        <p:spPr>
          <a:xfrm>
            <a:off x="4145204" y="3117185"/>
            <a:ext cx="7693870" cy="2207806"/>
          </a:xfrm>
          <a:prstGeom prst="rect">
            <a:avLst/>
          </a:prstGeom>
        </p:spPr>
      </p:pic>
      <p:cxnSp>
        <p:nvCxnSpPr>
          <p:cNvPr id="7" name="直线连接符 6">
            <a:extLst>
              <a:ext uri="{FF2B5EF4-FFF2-40B4-BE49-F238E27FC236}">
                <a16:creationId xmlns:a16="http://schemas.microsoft.com/office/drawing/2014/main" id="{42DBE6E0-3914-1340-985C-D2D981D17215}"/>
              </a:ext>
            </a:extLst>
          </p:cNvPr>
          <p:cNvCxnSpPr>
            <a:cxnSpLocks/>
          </p:cNvCxnSpPr>
          <p:nvPr/>
        </p:nvCxnSpPr>
        <p:spPr bwMode="auto">
          <a:xfrm>
            <a:off x="4010149" y="2600908"/>
            <a:ext cx="0" cy="3240360"/>
          </a:xfrm>
          <a:prstGeom prst="line">
            <a:avLst/>
          </a:prstGeom>
          <a:noFill/>
          <a:ln w="19050" cap="flat" cmpd="sng" algn="ctr">
            <a:solidFill>
              <a:srgbClr val="59595A"/>
            </a:solidFill>
            <a:prstDash val="sysDash"/>
            <a:round/>
            <a:headEnd type="none" w="med" len="med"/>
            <a:tailEnd type="none" w="med" len="med"/>
          </a:ln>
          <a:effectLst/>
        </p:spPr>
      </p:cxnSp>
    </p:spTree>
    <p:extLst>
      <p:ext uri="{BB962C8B-B14F-4D97-AF65-F5344CB8AC3E}">
        <p14:creationId xmlns:p14="http://schemas.microsoft.com/office/powerpoint/2010/main" val="234053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PP(I):</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Mini-batch</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Pipeline</a:t>
            </a:r>
            <a:r>
              <a:rPr lang="zh-CN" altLang="en-US" b="0" dirty="0">
                <a:solidFill>
                  <a:srgbClr val="C00000"/>
                </a:solidFill>
                <a:latin typeface="Futura Medium" panose="020B0602020204020303" pitchFamily="34" charset="-79"/>
                <a:cs typeface="Futura Medium" panose="020B0602020204020303" pitchFamily="34" charset="-79"/>
              </a:rPr>
              <a:t> </a:t>
            </a:r>
            <a:r>
              <a:rPr lang="en-US" altLang="zh-CN" b="0" dirty="0">
                <a:solidFill>
                  <a:srgbClr val="C00000"/>
                </a:solidFill>
                <a:latin typeface="Futura Medium" panose="020B0602020204020303" pitchFamily="34" charset="-79"/>
                <a:cs typeface="Futura Medium" panose="020B0602020204020303" pitchFamily="34" charset="-79"/>
              </a:rPr>
              <a:t>parallelism</a:t>
            </a:r>
            <a:r>
              <a:rPr lang="zh-CN" altLang="en-US" b="0" dirty="0">
                <a:solidFill>
                  <a:srgbClr val="C00000"/>
                </a:solidFill>
                <a:latin typeface="Futura Medium" panose="020B0602020204020303" pitchFamily="34" charset="-79"/>
                <a:cs typeface="Futura Medium" panose="020B0602020204020303" pitchFamily="34" charset="-79"/>
              </a:rPr>
              <a:t> </a:t>
            </a:r>
            <a:r>
              <a:rPr lang="zh-CN" altLang="en-US" sz="2800" b="0" dirty="0">
                <a:solidFill>
                  <a:srgbClr val="C00000"/>
                </a:solidFill>
                <a:latin typeface="Futura Medium" panose="020B0602020204020303" pitchFamily="34" charset="-79"/>
                <a:cs typeface="Futura Medium" panose="020B0602020204020303" pitchFamily="34" charset="-79"/>
              </a:rPr>
              <a:t>小批次</a:t>
            </a:r>
            <a:r>
              <a:rPr lang="zh-CN" altLang="en-US" sz="2800" b="0" dirty="0">
                <a:solidFill>
                  <a:srgbClr val="C00000"/>
                </a:solidFill>
              </a:rPr>
              <a:t>流水线并行</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340768"/>
            <a:ext cx="11458400" cy="1260140"/>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79890" lvl="1" indent="-342900">
              <a:lnSpc>
                <a:spcPct val="130000"/>
              </a:lnSpc>
              <a:buFont typeface="Wingdings" pitchFamily="2" charset="2"/>
              <a:buChar char="l"/>
            </a:pPr>
            <a:r>
              <a:rPr lang="en-US" altLang="zh-CN" sz="1800" dirty="0">
                <a:solidFill>
                  <a:schemeClr val="tx1"/>
                </a:solidFill>
                <a:latin typeface="Gill Sans MT" panose="020B0502020104020203" pitchFamily="34" charset="0"/>
              </a:rPr>
              <a:t>Mini-batch pipeline parallelism: </a:t>
            </a:r>
            <a:r>
              <a:rPr lang="en-US" altLang="zh-CN" sz="1800" dirty="0">
                <a:solidFill>
                  <a:srgbClr val="59595A"/>
                </a:solidFill>
                <a:latin typeface="Gill Sans MT" panose="020B0502020104020203" pitchFamily="34" charset="0"/>
              </a:rPr>
              <a:t>divides the input mini-batch into smaller micro-batches, enabling different accelerators to work on different micro-batches simultaneously.</a:t>
            </a:r>
          </a:p>
          <a:p>
            <a:pPr marL="579890" lvl="1" indent="-342900">
              <a:lnSpc>
                <a:spcPct val="130000"/>
              </a:lnSpc>
              <a:buFont typeface="Wingdings" pitchFamily="2" charset="2"/>
              <a:buChar char="l"/>
            </a:pPr>
            <a:r>
              <a:rPr lang="zh-CN" altLang="en-US" sz="1600" dirty="0">
                <a:solidFill>
                  <a:schemeClr val="tx1"/>
                </a:solidFill>
              </a:rPr>
              <a:t>小批次流水线并行：</a:t>
            </a:r>
            <a:r>
              <a:rPr lang="zh-CN" altLang="en-US" sz="1600" dirty="0">
                <a:solidFill>
                  <a:srgbClr val="59595A"/>
                </a:solidFill>
                <a:latin typeface="Gill Sans MT" panose="020B0502020104020203" pitchFamily="34" charset="0"/>
              </a:rPr>
              <a:t>将朴素流水线并行的 </a:t>
            </a:r>
            <a:r>
              <a:rPr lang="en-US" altLang="zh-CN" sz="1600" dirty="0">
                <a:solidFill>
                  <a:srgbClr val="59595A"/>
                </a:solidFill>
                <a:latin typeface="Gill Sans MT" panose="020B0502020104020203" pitchFamily="34" charset="0"/>
              </a:rPr>
              <a:t>batch </a:t>
            </a:r>
            <a:r>
              <a:rPr lang="zh-CN" altLang="en-US" sz="1600" dirty="0">
                <a:solidFill>
                  <a:srgbClr val="59595A"/>
                </a:solidFill>
                <a:latin typeface="Gill Sans MT" panose="020B0502020104020203" pitchFamily="34" charset="0"/>
              </a:rPr>
              <a:t>再进行切分，减小设备间空闲状态的时间，可以显著提升流水线并行设备利用率。</a:t>
            </a:r>
            <a:endParaRPr lang="en-US" altLang="zh-CN" sz="1600" dirty="0">
              <a:solidFill>
                <a:srgbClr val="59595A"/>
              </a:solidFill>
              <a:latin typeface="Gill Sans MT" panose="020B0502020104020203" pitchFamily="34" charset="0"/>
            </a:endParaRPr>
          </a:p>
        </p:txBody>
      </p:sp>
      <p:pic>
        <p:nvPicPr>
          <p:cNvPr id="2" name="图片 1">
            <a:extLst>
              <a:ext uri="{FF2B5EF4-FFF2-40B4-BE49-F238E27FC236}">
                <a16:creationId xmlns:a16="http://schemas.microsoft.com/office/drawing/2014/main" id="{D276190D-16A7-E543-B558-C0FB1999D696}"/>
              </a:ext>
            </a:extLst>
          </p:cNvPr>
          <p:cNvPicPr>
            <a:picLocks noChangeAspect="1"/>
          </p:cNvPicPr>
          <p:nvPr/>
        </p:nvPicPr>
        <p:blipFill>
          <a:blip r:embed="rId3"/>
          <a:stretch>
            <a:fillRect/>
          </a:stretch>
        </p:blipFill>
        <p:spPr>
          <a:xfrm>
            <a:off x="225705" y="2852942"/>
            <a:ext cx="3178867" cy="3312362"/>
          </a:xfrm>
          <a:prstGeom prst="rect">
            <a:avLst/>
          </a:prstGeom>
        </p:spPr>
      </p:pic>
      <p:cxnSp>
        <p:nvCxnSpPr>
          <p:cNvPr id="7" name="直线连接符 6">
            <a:extLst>
              <a:ext uri="{FF2B5EF4-FFF2-40B4-BE49-F238E27FC236}">
                <a16:creationId xmlns:a16="http://schemas.microsoft.com/office/drawing/2014/main" id="{42DBE6E0-3914-1340-985C-D2D981D17215}"/>
              </a:ext>
            </a:extLst>
          </p:cNvPr>
          <p:cNvCxnSpPr>
            <a:cxnSpLocks/>
          </p:cNvCxnSpPr>
          <p:nvPr/>
        </p:nvCxnSpPr>
        <p:spPr bwMode="auto">
          <a:xfrm>
            <a:off x="3794125" y="2831262"/>
            <a:ext cx="0" cy="3240360"/>
          </a:xfrm>
          <a:prstGeom prst="line">
            <a:avLst/>
          </a:prstGeom>
          <a:noFill/>
          <a:ln w="19050" cap="flat" cmpd="sng" algn="ctr">
            <a:solidFill>
              <a:srgbClr val="59595A"/>
            </a:solidFill>
            <a:prstDash val="sysDash"/>
            <a:round/>
            <a:headEnd type="none" w="med" len="med"/>
            <a:tailEnd type="none" w="med" len="med"/>
          </a:ln>
          <a:effectLst/>
        </p:spPr>
      </p:cxnSp>
      <p:pic>
        <p:nvPicPr>
          <p:cNvPr id="4" name="图片 3">
            <a:extLst>
              <a:ext uri="{FF2B5EF4-FFF2-40B4-BE49-F238E27FC236}">
                <a16:creationId xmlns:a16="http://schemas.microsoft.com/office/drawing/2014/main" id="{5F10D608-C416-EB42-BA7C-EBCE097CE5F4}"/>
              </a:ext>
            </a:extLst>
          </p:cNvPr>
          <p:cNvPicPr>
            <a:picLocks noChangeAspect="1"/>
          </p:cNvPicPr>
          <p:nvPr/>
        </p:nvPicPr>
        <p:blipFill>
          <a:blip r:embed="rId4"/>
          <a:stretch>
            <a:fillRect/>
          </a:stretch>
        </p:blipFill>
        <p:spPr>
          <a:xfrm>
            <a:off x="4226173" y="3429000"/>
            <a:ext cx="7720443" cy="2192922"/>
          </a:xfrm>
          <a:prstGeom prst="rect">
            <a:avLst/>
          </a:prstGeom>
        </p:spPr>
      </p:pic>
    </p:spTree>
    <p:extLst>
      <p:ext uri="{BB962C8B-B14F-4D97-AF65-F5344CB8AC3E}">
        <p14:creationId xmlns:p14="http://schemas.microsoft.com/office/powerpoint/2010/main" val="94752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Gpipe</a:t>
            </a:r>
            <a:endParaRPr lang="zh-CN" altLang="en-US" b="0" dirty="0">
              <a:solidFill>
                <a:srgbClr val="C00000"/>
              </a:solidFill>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E4893AA4-CFA2-3348-9D3F-D7A2C707EC58}"/>
              </a:ext>
            </a:extLst>
          </p:cNvPr>
          <p:cNvPicPr>
            <a:picLocks noChangeAspect="1"/>
          </p:cNvPicPr>
          <p:nvPr/>
        </p:nvPicPr>
        <p:blipFill>
          <a:blip r:embed="rId3"/>
          <a:stretch>
            <a:fillRect/>
          </a:stretch>
        </p:blipFill>
        <p:spPr>
          <a:xfrm>
            <a:off x="4658221" y="1484784"/>
            <a:ext cx="6769140" cy="4241074"/>
          </a:xfrm>
          <a:prstGeom prst="rect">
            <a:avLst/>
          </a:prstGeom>
        </p:spPr>
      </p:pic>
      <p:sp>
        <p:nvSpPr>
          <p:cNvPr id="9" name="内容占位符 8">
            <a:extLst>
              <a:ext uri="{FF2B5EF4-FFF2-40B4-BE49-F238E27FC236}">
                <a16:creationId xmlns:a16="http://schemas.microsoft.com/office/drawing/2014/main" id="{02D09153-8944-3141-B954-122198C67556}"/>
              </a:ext>
            </a:extLst>
          </p:cNvPr>
          <p:cNvSpPr>
            <a:spLocks noGrp="1"/>
          </p:cNvSpPr>
          <p:nvPr>
            <p:ph sz="half" idx="1"/>
          </p:nvPr>
        </p:nvSpPr>
        <p:spPr>
          <a:xfrm>
            <a:off x="623686" y="1628800"/>
            <a:ext cx="4106594" cy="1728192"/>
          </a:xfrm>
        </p:spPr>
        <p:txBody>
          <a:bodyPr anchor="ctr"/>
          <a:lstStyle/>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Partition</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Stage</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Micro-Batch</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&amp;</a:t>
            </a:r>
            <a:r>
              <a:rPr lang="zh-CN" altLang="en-US" dirty="0">
                <a:solidFill>
                  <a:srgbClr val="59595A"/>
                </a:solidFill>
                <a:latin typeface="Gill Sans MT" panose="020B0502020104020203" pitchFamily="34" charset="0"/>
              </a:rPr>
              <a:t> </a:t>
            </a:r>
            <a:r>
              <a:rPr lang="en-US" altLang="zh-CN" dirty="0">
                <a:solidFill>
                  <a:srgbClr val="59595A"/>
                </a:solidFill>
                <a:latin typeface="Gill Sans MT" panose="020B0502020104020203" pitchFamily="34" charset="0"/>
              </a:rPr>
              <a:t>Pipeline</a:t>
            </a:r>
          </a:p>
          <a:p>
            <a:pPr marL="457200" indent="-457200">
              <a:lnSpc>
                <a:spcPct val="150000"/>
              </a:lnSpc>
              <a:buFont typeface="+mj-lt"/>
              <a:buAutoNum type="arabicPeriod"/>
            </a:pPr>
            <a:r>
              <a:rPr lang="en-US" altLang="zh-CN" dirty="0">
                <a:solidFill>
                  <a:srgbClr val="59595A"/>
                </a:solidFill>
                <a:latin typeface="Gill Sans MT" panose="020B0502020104020203" pitchFamily="34" charset="0"/>
              </a:rPr>
              <a:t>Re-Materialization</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04409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b="0" dirty="0">
                <a:solidFill>
                  <a:srgbClr val="C00000"/>
                </a:solidFill>
                <a:latin typeface="Futura Medium" panose="020B0602020204020303" pitchFamily="34" charset="-79"/>
                <a:cs typeface="Futura Medium" panose="020B0602020204020303" pitchFamily="34" charset="-79"/>
              </a:rPr>
              <a:t>Gpipe</a:t>
            </a:r>
            <a:endParaRPr lang="zh-CN" altLang="en-US" b="0" dirty="0">
              <a:solidFill>
                <a:srgbClr val="C00000"/>
              </a:solidFill>
              <a:latin typeface="Futura Medium" panose="020B0602020204020303" pitchFamily="34" charset="-79"/>
              <a:cs typeface="Futura Medium" panose="020B0602020204020303" pitchFamily="34" charset="-79"/>
            </a:endParaRPr>
          </a:p>
        </p:txBody>
      </p:sp>
      <p:sp>
        <p:nvSpPr>
          <p:cNvPr id="2" name="矩形 1">
            <a:extLst>
              <a:ext uri="{FF2B5EF4-FFF2-40B4-BE49-F238E27FC236}">
                <a16:creationId xmlns:a16="http://schemas.microsoft.com/office/drawing/2014/main" id="{9F882827-C916-D74F-BE71-E56282197B24}"/>
              </a:ext>
            </a:extLst>
          </p:cNvPr>
          <p:cNvSpPr/>
          <p:nvPr/>
        </p:nvSpPr>
        <p:spPr>
          <a:xfrm>
            <a:off x="841796" y="1484784"/>
            <a:ext cx="10513168" cy="923330"/>
          </a:xfrm>
          <a:prstGeom prst="rect">
            <a:avLst/>
          </a:prstGeom>
        </p:spPr>
        <p:txBody>
          <a:bodyPr wrap="square">
            <a:spAutoFit/>
          </a:bodyPr>
          <a:lstStyle/>
          <a:p>
            <a:r>
              <a:rPr lang="zh-CN" altLang="en-US" dirty="0">
                <a:solidFill>
                  <a:srgbClr val="59595A"/>
                </a:solidFill>
                <a:latin typeface="Gill Sans MT" panose="020B0502020104020203" pitchFamily="34" charset="0"/>
                <a:ea typeface="+mj-ea"/>
              </a:rPr>
              <a:t>对于</a:t>
            </a:r>
            <a:r>
              <a:rPr lang="en-US" altLang="zh-CN" dirty="0">
                <a:solidFill>
                  <a:srgbClr val="59595A"/>
                </a:solidFill>
                <a:latin typeface="Gill Sans MT" panose="020B0502020104020203" pitchFamily="34" charset="0"/>
                <a:ea typeface="+mj-ea"/>
              </a:rPr>
              <a:t>Transformer-L</a:t>
            </a:r>
            <a:r>
              <a:rPr lang="zh-CN" altLang="en-US" dirty="0">
                <a:solidFill>
                  <a:srgbClr val="59595A"/>
                </a:solidFill>
                <a:latin typeface="Gill Sans MT" panose="020B0502020104020203" pitchFamily="34" charset="0"/>
                <a:ea typeface="+mj-ea"/>
              </a:rPr>
              <a:t>模型，在使用</a:t>
            </a:r>
            <a:r>
              <a:rPr lang="en-US" altLang="zh-CN" dirty="0">
                <a:solidFill>
                  <a:srgbClr val="59595A"/>
                </a:solidFill>
                <a:latin typeface="Gill Sans MT" panose="020B0502020104020203" pitchFamily="34" charset="0"/>
                <a:ea typeface="+mj-ea"/>
              </a:rPr>
              <a:t>128</a:t>
            </a:r>
            <a:r>
              <a:rPr lang="zh-CN" altLang="en-US" dirty="0">
                <a:solidFill>
                  <a:srgbClr val="59595A"/>
                </a:solidFill>
                <a:latin typeface="Gill Sans MT" panose="020B0502020104020203" pitchFamily="34" charset="0"/>
                <a:ea typeface="+mj-ea"/>
              </a:rPr>
              <a:t>块</a:t>
            </a:r>
            <a:r>
              <a:rPr lang="en-US" altLang="zh-CN" dirty="0">
                <a:solidFill>
                  <a:srgbClr val="59595A"/>
                </a:solidFill>
                <a:latin typeface="Gill Sans MT" panose="020B0502020104020203" pitchFamily="34" charset="0"/>
                <a:ea typeface="+mj-ea"/>
              </a:rPr>
              <a:t>GPU</a:t>
            </a:r>
            <a:r>
              <a:rPr lang="zh-CN" altLang="en-US" dirty="0">
                <a:solidFill>
                  <a:srgbClr val="59595A"/>
                </a:solidFill>
                <a:latin typeface="Gill Sans MT" panose="020B0502020104020203" pitchFamily="34" charset="0"/>
                <a:ea typeface="+mj-ea"/>
              </a:rPr>
              <a:t>的情况下，模型最大达到</a:t>
            </a:r>
            <a:r>
              <a:rPr lang="en-US" altLang="zh-CN" dirty="0">
                <a:solidFill>
                  <a:srgbClr val="59595A"/>
                </a:solidFill>
                <a:latin typeface="Gill Sans MT" panose="020B0502020104020203" pitchFamily="34" charset="0"/>
                <a:ea typeface="+mj-ea"/>
              </a:rPr>
              <a:t>937.9GB</a:t>
            </a:r>
            <a:r>
              <a:rPr lang="zh-CN" altLang="en-US" dirty="0">
                <a:solidFill>
                  <a:srgbClr val="59595A"/>
                </a:solidFill>
                <a:latin typeface="Gill Sans MT" panose="020B0502020104020203" pitchFamily="34" charset="0"/>
                <a:ea typeface="+mj-ea"/>
              </a:rPr>
              <a:t>，使用了</a:t>
            </a:r>
            <a:r>
              <a:rPr lang="en-US" altLang="zh-CN" dirty="0">
                <a:solidFill>
                  <a:srgbClr val="59595A"/>
                </a:solidFill>
                <a:latin typeface="Gill Sans MT" panose="020B0502020104020203" pitchFamily="34" charset="0"/>
                <a:ea typeface="+mj-ea"/>
              </a:rPr>
              <a:t>128</a:t>
            </a:r>
            <a:r>
              <a:rPr lang="zh-CN" altLang="en-US" dirty="0">
                <a:solidFill>
                  <a:srgbClr val="59595A"/>
                </a:solidFill>
                <a:latin typeface="Gill Sans MT" panose="020B0502020104020203" pitchFamily="34" charset="0"/>
                <a:ea typeface="+mj-ea"/>
              </a:rPr>
              <a:t>块</a:t>
            </a:r>
            <a:r>
              <a:rPr lang="en-US" altLang="zh-CN" dirty="0">
                <a:solidFill>
                  <a:srgbClr val="59595A"/>
                </a:solidFill>
                <a:latin typeface="Gill Sans MT" panose="020B0502020104020203" pitchFamily="34" charset="0"/>
                <a:ea typeface="+mj-ea"/>
              </a:rPr>
              <a:t>GPU</a:t>
            </a:r>
            <a:r>
              <a:rPr lang="zh-CN" altLang="en-US" dirty="0">
                <a:solidFill>
                  <a:srgbClr val="59595A"/>
                </a:solidFill>
                <a:latin typeface="Gill Sans MT" panose="020B0502020104020203" pitchFamily="34" charset="0"/>
                <a:ea typeface="+mj-ea"/>
              </a:rPr>
              <a:t>。</a:t>
            </a:r>
          </a:p>
          <a:p>
            <a:br>
              <a:rPr lang="en-US" altLang="zh-CN" dirty="0">
                <a:solidFill>
                  <a:srgbClr val="59595A"/>
                </a:solidFill>
                <a:latin typeface="Gill Sans MT" panose="020B0502020104020203" pitchFamily="34" charset="0"/>
                <a:ea typeface="+mj-ea"/>
              </a:rPr>
            </a:br>
            <a:endParaRPr lang="zh-CN" altLang="en-US" dirty="0">
              <a:solidFill>
                <a:srgbClr val="59595A"/>
              </a:solidFill>
              <a:latin typeface="Gill Sans MT" panose="020B0502020104020203" pitchFamily="34" charset="0"/>
              <a:ea typeface="+mj-ea"/>
            </a:endParaRPr>
          </a:p>
        </p:txBody>
      </p:sp>
      <p:pic>
        <p:nvPicPr>
          <p:cNvPr id="4" name="图片 3">
            <a:extLst>
              <a:ext uri="{FF2B5EF4-FFF2-40B4-BE49-F238E27FC236}">
                <a16:creationId xmlns:a16="http://schemas.microsoft.com/office/drawing/2014/main" id="{171400A6-4624-8147-A6D3-8D731EECC33D}"/>
              </a:ext>
            </a:extLst>
          </p:cNvPr>
          <p:cNvPicPr>
            <a:picLocks noChangeAspect="1"/>
          </p:cNvPicPr>
          <p:nvPr/>
        </p:nvPicPr>
        <p:blipFill>
          <a:blip r:embed="rId3"/>
          <a:stretch>
            <a:fillRect/>
          </a:stretch>
        </p:blipFill>
        <p:spPr>
          <a:xfrm>
            <a:off x="1633885" y="2060848"/>
            <a:ext cx="8496944" cy="4037555"/>
          </a:xfrm>
          <a:prstGeom prst="rect">
            <a:avLst/>
          </a:prstGeom>
        </p:spPr>
      </p:pic>
    </p:spTree>
    <p:extLst>
      <p:ext uri="{BB962C8B-B14F-4D97-AF65-F5344CB8AC3E}">
        <p14:creationId xmlns:p14="http://schemas.microsoft.com/office/powerpoint/2010/main" val="3554214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20269</TotalTime>
  <Words>524</Words>
  <Application>Microsoft Macintosh PowerPoint</Application>
  <PresentationFormat>自定义</PresentationFormat>
  <Paragraphs>63</Paragraphs>
  <Slides>15</Slides>
  <Notes>9</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15</vt:i4>
      </vt:variant>
    </vt:vector>
  </HeadingPairs>
  <TitlesOfParts>
    <vt:vector size="34" baseType="lpstr">
      <vt:lpstr>黑体</vt:lpstr>
      <vt:lpstr>华文细黑</vt:lpstr>
      <vt:lpstr>微软雅黑</vt:lpstr>
      <vt:lpstr>微软雅黑</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PowerPoint 演示文稿</vt:lpstr>
      <vt:lpstr>Model Parallelism, MP 模型并行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 总结</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3022</cp:revision>
  <dcterms:created xsi:type="dcterms:W3CDTF">2015-01-14T10:38:57Z</dcterms:created>
  <dcterms:modified xsi:type="dcterms:W3CDTF">2022-11-06T04:13:59Z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